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7" r:id="rId5"/>
  </p:sldMasterIdLst>
  <p:notesMasterIdLst>
    <p:notesMasterId r:id="rId17"/>
  </p:notesMasterIdLst>
  <p:sldIdLst>
    <p:sldId id="261" r:id="rId6"/>
    <p:sldId id="264" r:id="rId7"/>
    <p:sldId id="262" r:id="rId8"/>
    <p:sldId id="260" r:id="rId9"/>
    <p:sldId id="276" r:id="rId10"/>
    <p:sldId id="280" r:id="rId11"/>
    <p:sldId id="257" r:id="rId12"/>
    <p:sldId id="259" r:id="rId13"/>
    <p:sldId id="282" r:id="rId14"/>
    <p:sldId id="258" r:id="rId15"/>
    <p:sldId id="26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7B0CDD6-E3E2-4B61-8554-A3D88F9FE586}">
          <p14:sldIdLst>
            <p14:sldId id="261"/>
            <p14:sldId id="264"/>
            <p14:sldId id="262"/>
            <p14:sldId id="260"/>
            <p14:sldId id="276"/>
            <p14:sldId id="280"/>
            <p14:sldId id="257"/>
            <p14:sldId id="259"/>
            <p14:sldId id="282"/>
            <p14:sldId id="258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00AADF2-3D77-35DE-8018-FEF7C92607A3}" name="Pantaleone, Pearl-Grace" initials="PP" userId="S::PPANTALEONE@hdrinc.com::5dc87df9-0bab-4883-ac2d-40dc77f000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5E5E"/>
    <a:srgbClr val="898989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DD3B55-2D93-478D-856A-CE40396E3D1B}" v="1" dt="2025-05-27T18:36:19.6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0" autoAdjust="0"/>
    <p:restoredTop sz="87341" autoAdjust="0"/>
  </p:normalViewPr>
  <p:slideViewPr>
    <p:cSldViewPr snapToGrid="0">
      <p:cViewPr varScale="1">
        <p:scale>
          <a:sx n="94" d="100"/>
          <a:sy n="94" d="100"/>
        </p:scale>
        <p:origin x="13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33624-CF20-4763-AAFC-34D632315BFB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3CB87-CFDA-44DA-ACB1-B12C00AE7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7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Rori</a:t>
            </a:r>
          </a:p>
          <a:p>
            <a:endParaRPr lang="en-US" dirty="0"/>
          </a:p>
          <a:p>
            <a:r>
              <a:rPr lang="en-US" dirty="0"/>
              <a:t>Welcome</a:t>
            </a:r>
          </a:p>
          <a:p>
            <a:r>
              <a:rPr lang="en-US" dirty="0"/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CB87-CFDA-44DA-ACB1-B12C00AE7C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23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Rori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CB87-CFDA-44DA-ACB1-B12C00AE7C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502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Rori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CB87-CFDA-44DA-ACB1-B12C00AE7C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98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CB87-CFDA-44DA-ACB1-B12C00AE7C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80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CB87-CFDA-44DA-ACB1-B12C00AE7C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04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Greg</a:t>
            </a:r>
          </a:p>
          <a:p>
            <a:endParaRPr lang="en-US" dirty="0"/>
          </a:p>
          <a:p>
            <a:r>
              <a:rPr lang="en-US" dirty="0"/>
              <a:t>Look up dates on photos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CB87-CFDA-44DA-ACB1-B12C00AE7C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81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CB87-CFDA-44DA-ACB1-B12C00AE7C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19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Donald</a:t>
            </a:r>
          </a:p>
          <a:p>
            <a:endParaRPr lang="en-US" dirty="0"/>
          </a:p>
          <a:p>
            <a:r>
              <a:rPr lang="en-US" dirty="0"/>
              <a:t>Use laser pointer</a:t>
            </a:r>
          </a:p>
          <a:p>
            <a:r>
              <a:rPr lang="en-US" dirty="0"/>
              <a:t>- Access to river / shifting ARRC access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CB87-CFDA-44DA-ACB1-B12C00AE7C7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63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12C29-EC30-B696-E980-39CCFBBB6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9D4AF8-E37F-5362-7808-704B4696C8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8D3D6C-98A5-A704-43BD-854002F94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Donald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D38425-DEF9-F1B4-481A-2BBFF219A6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CB87-CFDA-44DA-ACB1-B12C00AE7C7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72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CB87-CFDA-44DA-ACB1-B12C00AE7C7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217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Rori – thanks for all coming! </a:t>
            </a:r>
          </a:p>
          <a:p>
            <a:endParaRPr lang="en-US" dirty="0"/>
          </a:p>
          <a:p>
            <a:r>
              <a:rPr lang="en-US" dirty="0"/>
              <a:t>Pearl-Grace: introduce poster session + roll plot with project staff for 1-1 Q/A until 7pm.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3CB87-CFDA-44DA-ACB1-B12C00AE7C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6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D2AF5-0196-735C-F07A-154DA35EE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66173-B0DA-677B-17E5-9B90C5089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2A4CD-7228-FB4D-7950-B59EC131C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365A-0794-466E-81D5-B1FF2FC7DF91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E1543-9AD6-0665-D0DD-E6699249A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D8987-8B1F-94AD-BE8A-5E1DAA7A3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C556-5A97-4392-859D-79168627D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19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F8C7C-46B5-30CA-FD19-BBFD80182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4685D-B70B-3785-76FA-42A28D2D6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312" y="1387475"/>
            <a:ext cx="11757188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296AD-2334-F482-FBD7-387767059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365A-0794-466E-81D5-B1FF2FC7DF91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340B2-5B43-8F05-1A0A-C2A50B259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702D3-2ADC-2BA5-07D0-273F37001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C556-5A97-4392-859D-79168627D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8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79478-E46D-E842-8F94-16CF9E6A7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11D1C-3461-2596-74C8-431619BC6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3DA28-3C1F-F531-5655-BF0C5DD4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365A-0794-466E-81D5-B1FF2FC7DF91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2ABBA-B5A3-7FF7-51A0-F362CD1C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EB8E1-271A-F73D-3EFC-6302A7CD6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C556-5A97-4392-859D-79168627D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0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BC815-A456-2C5F-0F27-C70097D51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DD529-0D11-E07B-3887-9D9FCB0BD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92250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FF1E27-ACAC-15FB-8DAC-973FF263CA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92250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642D24-FAF2-0AFC-BA23-286AEEF88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365A-0794-466E-81D5-B1FF2FC7DF91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1F1A02-5332-970D-9E92-2544F7BD2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60C37-3B66-40EE-E58B-9C64E8A8C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C556-5A97-4392-859D-79168627D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7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65951-6D05-DB88-AA9E-0E751316D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13" y="204788"/>
            <a:ext cx="10515600" cy="6635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2265F3-327A-1E60-2BA5-AA71FBF3E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43038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7134D-1F16-4E2E-66A2-F89FB5157F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266950"/>
            <a:ext cx="5157787" cy="3684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22B864-97F1-4ACA-52AC-6EABBE3E21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443038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36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6DAE57-9BF0-FC4A-3A27-B96BACDE65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266950"/>
            <a:ext cx="5183188" cy="3684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E686B7-FD96-85C2-9CAB-6BAB45F1E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365A-0794-466E-81D5-B1FF2FC7DF91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AA135F-E833-88F7-E048-63DA7EB06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CF65B8-CE57-EB12-6600-ACE09D5DE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C556-5A97-4392-859D-79168627D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1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52791B5-30D3-60B8-4CDE-41F3DCC328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057275"/>
            <a:ext cx="12192000" cy="5432425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109B0-5912-037E-88A4-8538C2EE7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EE9A65-A9A1-E91F-EC52-8902A4DF8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365A-0794-466E-81D5-B1FF2FC7DF91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DC0008-3DFE-6BA8-ED9D-5FE675DE4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AC7E78-CB11-CEA2-97E6-619F039C4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C556-5A97-4392-859D-79168627D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9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7071F1-658E-5558-8166-DB7E4E483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365A-0794-466E-81D5-B1FF2FC7DF91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3E474F-ED43-E092-FB91-1F71388AD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FED49A-B47B-DF4D-2CBA-ACCBFCEEA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C556-5A97-4392-859D-79168627D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48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5F945DF-5C94-D6F6-33F6-62585E3F3F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085850"/>
            <a:ext cx="4259263" cy="5400675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E270F-6DD3-4730-210D-56890CFF0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42" y="44450"/>
            <a:ext cx="9660608" cy="838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EDE3B-B03B-6CAC-37E7-85539F35A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649" y="1319213"/>
            <a:ext cx="74771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4B122-1364-6EA1-CBEF-3D16D12FF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365A-0794-466E-81D5-B1FF2FC7DF91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C85CE-2464-BAA3-FFD3-13CEC57F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16FDCF-2204-13A5-9110-8610429BC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AC556-5A97-4392-859D-79168627D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978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EFEA7E6-075E-67E1-C8D1-90CE3A14C9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71950" y="0"/>
            <a:ext cx="8020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36A8B-FC69-098E-4AAE-FBB0DC211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5824" y="800100"/>
            <a:ext cx="5972175" cy="27098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409FC0-2995-8AD8-562E-B5C0D9B62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5824" y="3602038"/>
            <a:ext cx="597217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D7938-AE5D-5A47-C46A-F86C4C273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5BEF-2B4B-4248-8579-55AB6604AE2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99AF0-168C-6325-E8D2-1AF486C6C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DF6F1-97B9-58F4-6885-9796D269A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F9C5-A850-4872-8DD2-52AF6A7E9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849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5601E-C2FB-1076-A04C-67D33D7E4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8D97A-1429-2FF1-1278-8498AA575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9D8A6-3305-2C70-A95E-16E9F6071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5BEF-2B4B-4248-8579-55AB6604AE2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0FD02-C7C2-B8E3-EDDB-E65C5D301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5850E-CFE0-1820-96AC-5ED6EC0AE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F9C5-A850-4872-8DD2-52AF6A7E9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7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E1DD-319E-0EF6-EA0E-6632D8C90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C23BC-2D62-A5D8-6A42-C68051845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0375A-4400-73C3-FC31-14F87C673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5BEF-2B4B-4248-8579-55AB6604AE2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BFBC2-D82D-1572-3BC4-9C9D8E7C0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DEFF6-7BE8-7BDE-1390-9E3A83042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F9C5-A850-4872-8DD2-52AF6A7E9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61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E8357-D757-41EA-FCBB-3BDAEEEBD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0" y="409575"/>
            <a:ext cx="6972300" cy="128111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39A2BD-6427-7C48-2474-BE6172734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1500" y="1825625"/>
            <a:ext cx="69723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D06469-7B78-3AEF-0B73-63461BCC3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5BEF-2B4B-4248-8579-55AB6604AE2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14FC85-91E6-30F6-2254-98886E476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9B704-FFF5-52D2-9F4D-211D9052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F9C5-A850-4872-8DD2-52AF6A7E9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28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9779D-BF42-C92D-EA38-05EAB7C94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00" y="365125"/>
            <a:ext cx="6821488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EDD94A-52F8-5E92-6991-24D22C69E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416EB3-E5A5-A039-6B4A-CD87D1D94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05FD83-9976-F7A2-8B4B-7D6E2DE33C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475B2F-8C95-A210-8A40-F59183B4F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0BBD34-CFB7-5343-44A3-9945ECCFF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5BEF-2B4B-4248-8579-55AB6604AE2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90C26-D67F-12D6-C506-D8D315AE0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5C97D9-0045-4E41-E2E0-17FF14A95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F9C5-A850-4872-8DD2-52AF6A7E9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76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A7D17-CABF-19C4-6652-47F3C1893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442620-7E4E-0296-5394-1C8B89D3A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5BEF-2B4B-4248-8579-55AB6604AE2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71F5A8-7B34-7FEC-0B31-9135DA799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EBE3C-DFBD-A8E3-F961-8D75174F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F9C5-A850-4872-8DD2-52AF6A7E9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34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736F0B-13CD-A47C-95D8-558F2439B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5BEF-2B4B-4248-8579-55AB6604AE2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809B6E-2FBF-DF9C-EF21-068158B15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66DA69-134F-F1A9-23DF-9607F42C5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F9C5-A850-4872-8DD2-52AF6A7E9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44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5397F-AB0D-CDD4-3212-066870BA2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DA7DF-8258-B1C5-0E4A-A183B588A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746F4-6FD0-7700-52FF-3FEBBBFE1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9ACB3A-E4E8-8C47-1D2A-7E2BCE167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5BEF-2B4B-4248-8579-55AB6604AE2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7AFC20-6DB8-00F4-5C27-44DAB8120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7787F-53D6-CED1-D37B-FD59B1AA1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F9C5-A850-4872-8DD2-52AF6A7E9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802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F832D-8D6C-F46C-1311-601953D26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707E08-B66C-AD3A-4BF3-F8F728968C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93EC4-E53B-C7F2-D03E-4E61DA0CC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F2F23-4AC0-BBE4-ED8B-401B3B7F2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5BEF-2B4B-4248-8579-55AB6604AE2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59252-59F1-CE4F-EA24-42B5C9BD4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B5CD5-3183-7447-1121-6E70ECF27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F9C5-A850-4872-8DD2-52AF6A7E9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54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BCCB4-0F40-3C4A-AE98-733D6AA41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1C2DB8-75F3-EC7E-6AB4-834720DAC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C6D9D-5136-577C-B49D-6A2EA0072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5BEF-2B4B-4248-8579-55AB6604AE2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0EA3D-DFCF-B18A-1C1A-BD0BE1EA4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03783-534A-F68F-E61A-48213EBB9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F9C5-A850-4872-8DD2-52AF6A7E9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31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930541-34BC-E4E8-A91E-2639322956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1F267C-4052-A706-1E6B-AD46533094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4E89D-81BF-A704-9B88-11530270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5BEF-2B4B-4248-8579-55AB6604AE2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D7A31-C1AA-2D46-7C37-34F81069E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6DA24-2490-2AF2-A3AA-6A799C81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F9C5-A850-4872-8DD2-52AF6A7E9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F762788-685B-AD3D-E38C-0A1CDC02B17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8"/>
          <a:stretch/>
        </p:blipFill>
        <p:spPr>
          <a:xfrm>
            <a:off x="0" y="6538912"/>
            <a:ext cx="12192000" cy="3180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8CDE76-287F-9D92-D04F-C8194F649698}"/>
              </a:ext>
            </a:extLst>
          </p:cNvPr>
          <p:cNvCxnSpPr/>
          <p:nvPr userDrawn="1"/>
        </p:nvCxnSpPr>
        <p:spPr>
          <a:xfrm>
            <a:off x="0" y="6538912"/>
            <a:ext cx="12192000" cy="0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A395F10-5BAB-15FB-2EB1-2EEE52082B7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808"/>
          <a:stretch/>
        </p:blipFill>
        <p:spPr>
          <a:xfrm>
            <a:off x="0" y="1070"/>
            <a:ext cx="12192000" cy="101702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7846C3-2814-47A6-EA95-2D919E5F7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12" y="-1249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0E05C-1AD9-A44B-10A4-6A4D90E40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24E77-32B0-44F0-2C2C-D116289B03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0617" y="6356350"/>
            <a:ext cx="943465" cy="365125"/>
          </a:xfrm>
          <a:custGeom>
            <a:avLst/>
            <a:gdLst>
              <a:gd name="connsiteX0" fmla="*/ 0 w 943465"/>
              <a:gd name="connsiteY0" fmla="*/ 0 h 365125"/>
              <a:gd name="connsiteX1" fmla="*/ 943465 w 943465"/>
              <a:gd name="connsiteY1" fmla="*/ 0 h 365125"/>
              <a:gd name="connsiteX2" fmla="*/ 943465 w 943465"/>
              <a:gd name="connsiteY2" fmla="*/ 365125 h 365125"/>
              <a:gd name="connsiteX3" fmla="*/ 0 w 943465"/>
              <a:gd name="connsiteY3" fmla="*/ 365125 h 365125"/>
              <a:gd name="connsiteX4" fmla="*/ 0 w 943465"/>
              <a:gd name="connsiteY4" fmla="*/ 0 h 365125"/>
              <a:gd name="connsiteX0" fmla="*/ 0 w 943465"/>
              <a:gd name="connsiteY0" fmla="*/ 0 h 365125"/>
              <a:gd name="connsiteX1" fmla="*/ 943465 w 943465"/>
              <a:gd name="connsiteY1" fmla="*/ 0 h 365125"/>
              <a:gd name="connsiteX2" fmla="*/ 943465 w 943465"/>
              <a:gd name="connsiteY2" fmla="*/ 365125 h 365125"/>
              <a:gd name="connsiteX3" fmla="*/ 0 w 943465"/>
              <a:gd name="connsiteY3" fmla="*/ 365125 h 365125"/>
              <a:gd name="connsiteX4" fmla="*/ 0 w 943465"/>
              <a:gd name="connsiteY4" fmla="*/ 0 h 36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465" h="365125">
                <a:moveTo>
                  <a:pt x="0" y="0"/>
                </a:moveTo>
                <a:lnTo>
                  <a:pt x="943465" y="0"/>
                </a:lnTo>
                <a:cubicBezTo>
                  <a:pt x="819640" y="191558"/>
                  <a:pt x="943465" y="243417"/>
                  <a:pt x="943465" y="365125"/>
                </a:cubicBezTo>
                <a:lnTo>
                  <a:pt x="0" y="365125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fld id="{AF0E365A-0794-466E-81D5-B1FF2FC7DF91}" type="datetimeFigureOut">
              <a:rPr lang="en-US" smtClean="0"/>
              <a:pPr/>
              <a:t>5/28/2025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AFE62-99C3-848C-F45D-202B87438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Seward Highway MP 14 RR Crossing Reconstruction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A3BFF-8910-CF31-81EF-83A84C26A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2AC556-5A97-4392-859D-79168627DE5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816F3B-4365-B05F-5BBA-CFAFC14FC3C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491" y="240581"/>
            <a:ext cx="1635702" cy="538003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A63F5EC-46D5-1A02-3245-E906073415B3}"/>
              </a:ext>
            </a:extLst>
          </p:cNvPr>
          <p:cNvCxnSpPr/>
          <p:nvPr userDrawn="1"/>
        </p:nvCxnSpPr>
        <p:spPr>
          <a:xfrm>
            <a:off x="0" y="1036948"/>
            <a:ext cx="12192000" cy="0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44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ED3730-1E29-305F-2CA7-3EC299A3077A}"/>
              </a:ext>
            </a:extLst>
          </p:cNvPr>
          <p:cNvSpPr/>
          <p:nvPr userDrawn="1"/>
        </p:nvSpPr>
        <p:spPr>
          <a:xfrm>
            <a:off x="838200" y="4257674"/>
            <a:ext cx="3371850" cy="26003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B2DD03-0111-727C-1E21-9A9F1EFB6E82}"/>
              </a:ext>
            </a:extLst>
          </p:cNvPr>
          <p:cNvSpPr/>
          <p:nvPr userDrawn="1"/>
        </p:nvSpPr>
        <p:spPr>
          <a:xfrm>
            <a:off x="838200" y="0"/>
            <a:ext cx="3371850" cy="4257675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FD1241-B198-FAE6-7858-6C69B615F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B3176-269F-ACA5-2DB4-0EDDFAF94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ED2A7-8B7A-81BF-BF69-96F78F03C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855BEF-2B4B-4248-8579-55AB6604AE29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7C10C-84C7-4523-8571-9F98BEB77F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4B602-5CA6-ADA0-198B-AC43B393C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ADF9C5-A850-4872-8DD2-52AF6A7E9D7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FCC9E3-DD2F-FF11-BDE7-E2BC1898943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916" y="230188"/>
            <a:ext cx="1635702" cy="53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28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A1451-4D3D-D5A4-2820-F3181A7F5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3F704-F5F8-00A5-F153-4DAC04FEF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ptos Black" panose="020B0004020202020204" pitchFamily="34" charset="0"/>
              </a:rPr>
              <a:t>Seward MP 14 Railroad Crossing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EB08661-D840-0EFA-A638-7DC42E54AD29}"/>
              </a:ext>
            </a:extLst>
          </p:cNvPr>
          <p:cNvSpPr/>
          <p:nvPr/>
        </p:nvSpPr>
        <p:spPr>
          <a:xfrm>
            <a:off x="9740900" y="5969000"/>
            <a:ext cx="2362200" cy="355600"/>
          </a:xfrm>
          <a:prstGeom prst="round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733874-07D8-4A55-0407-3C4E219BB59B}"/>
              </a:ext>
            </a:extLst>
          </p:cNvPr>
          <p:cNvSpPr txBox="1"/>
          <p:nvPr/>
        </p:nvSpPr>
        <p:spPr>
          <a:xfrm>
            <a:off x="10488106" y="5955268"/>
            <a:ext cx="161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 Caption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A227CBB-4C47-0ADF-0223-DB66D5B46B2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t="1058" r="240" b="1058"/>
          <a:stretch/>
        </p:blipFill>
        <p:spPr>
          <a:xfrm>
            <a:off x="2045616" y="1076129"/>
            <a:ext cx="10146384" cy="5432425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0FBF79E-8257-DB9D-F45C-CDF2FD16BC09}"/>
              </a:ext>
            </a:extLst>
          </p:cNvPr>
          <p:cNvSpPr/>
          <p:nvPr/>
        </p:nvSpPr>
        <p:spPr>
          <a:xfrm>
            <a:off x="475887" y="1725104"/>
            <a:ext cx="4138367" cy="2808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2CB657-7D19-7717-B652-F5BD7F0960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04" y="1728936"/>
            <a:ext cx="4114650" cy="2804699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FEF47C3-8442-37E1-4378-9381CFEF34AA}"/>
              </a:ext>
            </a:extLst>
          </p:cNvPr>
          <p:cNvSpPr/>
          <p:nvPr/>
        </p:nvSpPr>
        <p:spPr>
          <a:xfrm>
            <a:off x="244312" y="3477206"/>
            <a:ext cx="4601065" cy="1104635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02F819-8523-C67D-40D0-242DA6D0922A}"/>
              </a:ext>
            </a:extLst>
          </p:cNvPr>
          <p:cNvSpPr txBox="1"/>
          <p:nvPr/>
        </p:nvSpPr>
        <p:spPr>
          <a:xfrm>
            <a:off x="876693" y="2676328"/>
            <a:ext cx="3478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ptos Black" panose="020B0004020202020204" pitchFamily="34" charset="0"/>
              </a:rPr>
              <a:t>Project Update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23A3AE-FF93-728C-67A5-AD99634E57A5}"/>
              </a:ext>
            </a:extLst>
          </p:cNvPr>
          <p:cNvSpPr txBox="1"/>
          <p:nvPr/>
        </p:nvSpPr>
        <p:spPr>
          <a:xfrm>
            <a:off x="452170" y="3724193"/>
            <a:ext cx="4138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May 29, 2025 | 5-7PM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2FFFFF-2A0B-A53A-AF05-EE1E3715DF07}"/>
              </a:ext>
            </a:extLst>
          </p:cNvPr>
          <p:cNvSpPr txBox="1"/>
          <p:nvPr/>
        </p:nvSpPr>
        <p:spPr>
          <a:xfrm>
            <a:off x="707009" y="1902550"/>
            <a:ext cx="41383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Aptos Black" panose="020B0004020202020204" pitchFamily="34" charset="0"/>
              </a:rPr>
              <a:t>WELCOME!</a:t>
            </a:r>
          </a:p>
        </p:txBody>
      </p:sp>
    </p:spTree>
    <p:extLst>
      <p:ext uri="{BB962C8B-B14F-4D97-AF65-F5344CB8AC3E}">
        <p14:creationId xmlns:p14="http://schemas.microsoft.com/office/powerpoint/2010/main" val="3925608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B3B58B1-A434-9464-2835-CEE7F2172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Meet the Project Team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50818F6-1323-FED6-B5A6-E5568C2D9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13096"/>
            <a:ext cx="5157787" cy="823912"/>
          </a:xfrm>
        </p:spPr>
        <p:txBody>
          <a:bodyPr/>
          <a:lstStyle/>
          <a:p>
            <a:pPr algn="ctr"/>
            <a:r>
              <a:rPr lang="en-US" dirty="0"/>
              <a:t>DOT&amp;PF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3CB542B-B2FE-902D-089B-A6501FEF21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165350"/>
            <a:ext cx="5157787" cy="3684588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b="1" dirty="0"/>
              <a:t>Rori Van Nortwick, PE</a:t>
            </a:r>
          </a:p>
          <a:p>
            <a:pPr algn="ctr"/>
            <a:r>
              <a:rPr lang="en-US" dirty="0"/>
              <a:t>Project Manager</a:t>
            </a:r>
          </a:p>
          <a:p>
            <a:pPr algn="ctr"/>
            <a:endParaRPr lang="en-US" sz="1600" dirty="0"/>
          </a:p>
          <a:p>
            <a:pPr algn="ctr"/>
            <a:r>
              <a:rPr lang="en-US" b="1" dirty="0">
                <a:solidFill>
                  <a:srgbClr val="5E5E5E"/>
                </a:solidFill>
              </a:rPr>
              <a:t>Patty Homerding</a:t>
            </a:r>
          </a:p>
          <a:p>
            <a:pPr algn="ctr"/>
            <a:r>
              <a:rPr lang="en-US" dirty="0">
                <a:solidFill>
                  <a:srgbClr val="5E5E5E"/>
                </a:solidFill>
              </a:rPr>
              <a:t>Designer</a:t>
            </a:r>
          </a:p>
          <a:p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C3512F0-F968-FB16-0B0C-2939781EA0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24500" y="2165350"/>
            <a:ext cx="6451600" cy="4197350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b="1" dirty="0"/>
              <a:t>Greg Hartman, PE</a:t>
            </a:r>
          </a:p>
          <a:p>
            <a:pPr algn="ctr"/>
            <a:r>
              <a:rPr lang="en-US" dirty="0"/>
              <a:t>Project Manager</a:t>
            </a:r>
          </a:p>
          <a:p>
            <a:pPr algn="ctr"/>
            <a:endParaRPr lang="en-US" sz="1600" dirty="0"/>
          </a:p>
          <a:p>
            <a:pPr algn="ctr"/>
            <a:r>
              <a:rPr lang="de-DE" b="1" dirty="0"/>
              <a:t>Donald Handeland, PE</a:t>
            </a:r>
          </a:p>
          <a:p>
            <a:pPr algn="ctr"/>
            <a:r>
              <a:rPr lang="de-DE" dirty="0"/>
              <a:t>Transportation Engineer</a:t>
            </a:r>
          </a:p>
          <a:p>
            <a:pPr algn="ctr"/>
            <a:endParaRPr lang="de-DE" sz="1600" dirty="0"/>
          </a:p>
          <a:p>
            <a:pPr algn="ctr"/>
            <a:r>
              <a:rPr lang="de-DE" b="1" dirty="0"/>
              <a:t>Tatjana Spaic, PE</a:t>
            </a:r>
          </a:p>
          <a:p>
            <a:pPr algn="ctr"/>
            <a:r>
              <a:rPr lang="de-DE" dirty="0"/>
              <a:t>Transportation Engineer</a:t>
            </a:r>
          </a:p>
          <a:p>
            <a:pPr algn="ctr"/>
            <a:endParaRPr lang="de-DE" dirty="0"/>
          </a:p>
          <a:p>
            <a:pPr algn="ctr"/>
            <a:r>
              <a:rPr lang="de-DE" b="1" dirty="0"/>
              <a:t>Beth Steele, EIT</a:t>
            </a:r>
          </a:p>
          <a:p>
            <a:pPr algn="ctr"/>
            <a:r>
              <a:rPr lang="de-DE" dirty="0"/>
              <a:t>Transportation Engineer</a:t>
            </a:r>
          </a:p>
          <a:p>
            <a:pPr algn="ctr"/>
            <a:endParaRPr lang="en-US" sz="1600" dirty="0"/>
          </a:p>
          <a:p>
            <a:pPr algn="ctr"/>
            <a:r>
              <a:rPr lang="en-US" b="1" dirty="0"/>
              <a:t>Pearl-Grace Pantaleone</a:t>
            </a:r>
          </a:p>
          <a:p>
            <a:pPr algn="ctr"/>
            <a:r>
              <a:rPr lang="en-US" dirty="0"/>
              <a:t>Public Involvement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D06710-DFEC-7EF1-B28A-9B8F406B4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365" y="1290257"/>
            <a:ext cx="646751" cy="6467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E4CA5D-0B48-B85C-E2E6-BE415503F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595" y="1443038"/>
            <a:ext cx="725222" cy="40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0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8B68049-62BA-6D0F-1D41-0EB752ADE9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5" r="20425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6B408B9-1DDC-A78E-D9A6-2E6B72DAE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4B96B2-577A-B5E8-F3E5-E2D7D67C0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649" y="1793857"/>
            <a:ext cx="7477125" cy="3984659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</a:pPr>
            <a:r>
              <a:rPr lang="en-US" dirty="0"/>
              <a:t>Project Overview</a:t>
            </a:r>
          </a:p>
          <a:p>
            <a:pPr>
              <a:buClr>
                <a:srgbClr val="FFC000"/>
              </a:buClr>
            </a:pPr>
            <a:r>
              <a:rPr lang="en-US" dirty="0"/>
              <a:t>Why This Project?</a:t>
            </a:r>
          </a:p>
          <a:p>
            <a:pPr>
              <a:buClr>
                <a:srgbClr val="FFC000"/>
              </a:buClr>
            </a:pPr>
            <a:r>
              <a:rPr lang="en-US" dirty="0"/>
              <a:t>What Are We Doing?</a:t>
            </a:r>
          </a:p>
          <a:p>
            <a:pPr>
              <a:buClr>
                <a:srgbClr val="FFC000"/>
              </a:buClr>
            </a:pPr>
            <a:r>
              <a:rPr lang="en-US" dirty="0"/>
              <a:t>How Are We Doing It?</a:t>
            </a:r>
          </a:p>
          <a:p>
            <a:pPr>
              <a:buClr>
                <a:srgbClr val="FFC000"/>
              </a:buClr>
            </a:pPr>
            <a:r>
              <a:rPr lang="en-US" dirty="0"/>
              <a:t>When Are We Doing It?</a:t>
            </a:r>
          </a:p>
          <a:p>
            <a:pPr>
              <a:buClr>
                <a:srgbClr val="FFC000"/>
              </a:buClr>
            </a:pPr>
            <a:r>
              <a:rPr lang="en-US" dirty="0"/>
              <a:t>Poster Session / Individual Q/A</a:t>
            </a:r>
          </a:p>
        </p:txBody>
      </p:sp>
    </p:spTree>
    <p:extLst>
      <p:ext uri="{BB962C8B-B14F-4D97-AF65-F5344CB8AC3E}">
        <p14:creationId xmlns:p14="http://schemas.microsoft.com/office/powerpoint/2010/main" val="52461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700687-2778-16BF-1404-BE9D169780EF}"/>
              </a:ext>
            </a:extLst>
          </p:cNvPr>
          <p:cNvSpPr/>
          <p:nvPr/>
        </p:nvSpPr>
        <p:spPr>
          <a:xfrm rot="21326923">
            <a:off x="2896439" y="2967184"/>
            <a:ext cx="2060294" cy="239953"/>
          </a:xfrm>
          <a:prstGeom prst="rect">
            <a:avLst/>
          </a:prstGeom>
          <a:solidFill>
            <a:srgbClr val="898989"/>
          </a:solidFill>
          <a:ln>
            <a:solidFill>
              <a:srgbClr val="8989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167120C-199F-42F4-3938-357E42DF0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Overview: Area Map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4F1FD0EB-B7A5-5D64-2B46-B34D1813A9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" r="10" b="-559"/>
          <a:stretch/>
        </p:blipFill>
        <p:spPr>
          <a:xfrm>
            <a:off x="7551066" y="1085850"/>
            <a:ext cx="4657726" cy="5400675"/>
          </a:xfr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3E681EAF-9581-E1E4-660D-97A9768D7F56}"/>
              </a:ext>
            </a:extLst>
          </p:cNvPr>
          <p:cNvSpPr txBox="1">
            <a:spLocks/>
          </p:cNvSpPr>
          <p:nvPr/>
        </p:nvSpPr>
        <p:spPr>
          <a:xfrm>
            <a:off x="704849" y="1787491"/>
            <a:ext cx="7477125" cy="3984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Milepost (MP) 14</a:t>
            </a:r>
          </a:p>
          <a:p>
            <a:r>
              <a:rPr lang="en-US" dirty="0"/>
              <a:t>Near Snow River</a:t>
            </a:r>
          </a:p>
          <a:p>
            <a:endParaRPr lang="en-US" dirty="0"/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3FA74F28-E170-0F0E-9206-2B8587072B3A}"/>
              </a:ext>
            </a:extLst>
          </p:cNvPr>
          <p:cNvSpPr/>
          <p:nvPr/>
        </p:nvSpPr>
        <p:spPr>
          <a:xfrm rot="4166731">
            <a:off x="5890217" y="1492967"/>
            <a:ext cx="3309001" cy="4357148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8989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CFA7FF0B-AE54-A047-D0F7-E6C1E7AF6A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r="17099"/>
          <a:stretch/>
        </p:blipFill>
        <p:spPr>
          <a:xfrm>
            <a:off x="2463675" y="3012280"/>
            <a:ext cx="3646611" cy="2992377"/>
          </a:xfrm>
        </p:spPr>
      </p:pic>
    </p:spTree>
    <p:extLst>
      <p:ext uri="{BB962C8B-B14F-4D97-AF65-F5344CB8AC3E}">
        <p14:creationId xmlns:p14="http://schemas.microsoft.com/office/powerpoint/2010/main" val="674209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6" descr="A video game screen capture&#10;&#10;AI-generated content may be incorrect.">
            <a:extLst>
              <a:ext uri="{FF2B5EF4-FFF2-40B4-BE49-F238E27FC236}">
                <a16:creationId xmlns:a16="http://schemas.microsoft.com/office/drawing/2014/main" id="{5A52878A-9E5D-AA70-F3BD-BAFE4DBDC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8669"/>
          <a:stretch/>
        </p:blipFill>
        <p:spPr>
          <a:xfrm>
            <a:off x="0" y="1071386"/>
            <a:ext cx="12192000" cy="540420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DEC5BD-72F4-EB04-3C3B-6CAFA05DC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12" y="-124918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Project Overview: History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49AFEA-4D57-F796-0076-82A1990EB93E}"/>
              </a:ext>
            </a:extLst>
          </p:cNvPr>
          <p:cNvSpPr txBox="1">
            <a:spLocks/>
          </p:cNvSpPr>
          <p:nvPr/>
        </p:nvSpPr>
        <p:spPr>
          <a:xfrm>
            <a:off x="1642109" y="2396949"/>
            <a:ext cx="7477125" cy="3984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Jökulhlaup</a:t>
            </a:r>
            <a:endParaRPr lang="en-US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[</a:t>
            </a:r>
            <a:r>
              <a:rPr lang="en-US" sz="1800" b="1" i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yo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-KOOL-</a:t>
            </a:r>
            <a:r>
              <a:rPr lang="en-US" sz="1800" b="1" i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lahp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]</a:t>
            </a:r>
            <a:endParaRPr lang="en-US" sz="1800" dirty="0">
              <a:solidFill>
                <a:srgbClr val="000000"/>
              </a:solidFill>
              <a:effectLst/>
              <a:latin typeface="Open Sans" panose="020B0606030504020204" pitchFamily="34" charset="0"/>
              <a:ea typeface="Aptos" panose="020B0004020202020204" pitchFamily="34" charset="0"/>
            </a:endParaRPr>
          </a:p>
          <a:p>
            <a:pPr marL="0" indent="0">
              <a:buNone/>
            </a:pPr>
            <a:endParaRPr lang="en-US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168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5F7A319-E453-50C1-DA4D-1E4683F0F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303" y="645885"/>
            <a:ext cx="3340508" cy="1600200"/>
          </a:xfrm>
        </p:spPr>
        <p:txBody>
          <a:bodyPr/>
          <a:lstStyle/>
          <a:p>
            <a:r>
              <a:rPr lang="en-US" dirty="0"/>
              <a:t>Damaged Tracks</a:t>
            </a:r>
          </a:p>
        </p:txBody>
      </p:sp>
      <p:pic>
        <p:nvPicPr>
          <p:cNvPr id="8" name="Content Placeholder 7" descr="A train tracks crossing a river&#10;&#10;AI-generated content may be incorrect.">
            <a:extLst>
              <a:ext uri="{FF2B5EF4-FFF2-40B4-BE49-F238E27FC236}">
                <a16:creationId xmlns:a16="http://schemas.microsoft.com/office/drawing/2014/main" id="{2DB75A4E-778C-6492-D8FF-7CFD84B98E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990" y="818912"/>
            <a:ext cx="5308918" cy="3981689"/>
          </a:xfrm>
          <a:ln w="57150">
            <a:solidFill>
              <a:srgbClr val="FFC000"/>
            </a:solidFill>
          </a:ln>
        </p:spPr>
      </p:pic>
      <p:pic>
        <p:nvPicPr>
          <p:cNvPr id="10" name="Content Placeholder 9" descr="A person standing in water&#10;&#10;AI-generated content may be incorrect.">
            <a:extLst>
              <a:ext uri="{FF2B5EF4-FFF2-40B4-BE49-F238E27FC236}">
                <a16:creationId xmlns:a16="http://schemas.microsoft.com/office/drawing/2014/main" id="{1F81A2D1-211E-9174-5FB6-0246E7B8EC38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23" y="2468562"/>
            <a:ext cx="3363887" cy="4485184"/>
          </a:xfrm>
        </p:spPr>
      </p:pic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ADBDAA6A-8F2C-718C-B03A-B565B876C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97190" y="3562003"/>
            <a:ext cx="3932237" cy="2949177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261324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26960AA-983E-80CC-33E8-D55BED84813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2" b="11064"/>
          <a:stretch/>
        </p:blipFill>
        <p:spPr>
          <a:xfrm>
            <a:off x="0" y="1057275"/>
            <a:ext cx="12192000" cy="543242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F5C2E6-6D4B-4971-2D6A-D6B3AC25B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Project?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AF7C93-FC96-B102-486B-C20C12B27954}"/>
              </a:ext>
            </a:extLst>
          </p:cNvPr>
          <p:cNvSpPr/>
          <p:nvPr/>
        </p:nvSpPr>
        <p:spPr>
          <a:xfrm>
            <a:off x="10264140" y="5969000"/>
            <a:ext cx="1838960" cy="355600"/>
          </a:xfrm>
          <a:prstGeom prst="roundRect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C426A2-0EBF-9518-0EBE-604CFA094192}"/>
              </a:ext>
            </a:extLst>
          </p:cNvPr>
          <p:cNvSpPr txBox="1"/>
          <p:nvPr/>
        </p:nvSpPr>
        <p:spPr>
          <a:xfrm>
            <a:off x="10488106" y="5955268"/>
            <a:ext cx="13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Area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FD09884-C316-DEF3-FCE3-5377BC526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6223" y="1410064"/>
            <a:ext cx="4553147" cy="4870217"/>
          </a:xfrm>
          <a:prstGeom prst="roundRect">
            <a:avLst>
              <a:gd name="adj" fmla="val 8385"/>
            </a:avLst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C19B65-252E-C198-0314-0FB7A19E93F5}"/>
              </a:ext>
            </a:extLst>
          </p:cNvPr>
          <p:cNvSpPr txBox="1"/>
          <p:nvPr/>
        </p:nvSpPr>
        <p:spPr>
          <a:xfrm>
            <a:off x="1508289" y="2083324"/>
            <a:ext cx="326167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The Alaska Railroad Corporation is raising its tracks, so the road must be raised.</a:t>
            </a:r>
          </a:p>
        </p:txBody>
      </p:sp>
    </p:spTree>
    <p:extLst>
      <p:ext uri="{BB962C8B-B14F-4D97-AF65-F5344CB8AC3E}">
        <p14:creationId xmlns:p14="http://schemas.microsoft.com/office/powerpoint/2010/main" val="919969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BCE947-A635-C31C-AEDF-F4A7D89C9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we doing?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27AA0A-01B8-478C-9E58-062B2C2DB6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9610" y="4736123"/>
            <a:ext cx="10946130" cy="1432446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dirty="0"/>
              <a:t>Shifting alignment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dirty="0"/>
              <a:t>Replacing tunnel with a bridge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dirty="0"/>
              <a:t>Replacing culverts </a:t>
            </a:r>
          </a:p>
          <a:p>
            <a:pPr marL="457200" indent="-457200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dirty="0"/>
              <a:t>Building a retaining wall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A2D7E9-5D19-A531-A4D0-7772515AE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9251"/>
            <a:ext cx="12192000" cy="3214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6858CC-F9F1-4E4B-4976-2D47ABF5F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512" y="1283452"/>
            <a:ext cx="12234512" cy="328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653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2AA2-E96F-D391-C8DC-50D68DE73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AA4290-EED3-51FD-8D04-A1524EE72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we doing it?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0ADBF1-422E-0543-0449-01ED0408D1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9610" y="4736123"/>
            <a:ext cx="10946130" cy="1432446"/>
          </a:xfrm>
        </p:spPr>
        <p:txBody>
          <a:bodyPr>
            <a:normAutofit lnSpcReduction="10000"/>
          </a:bodyPr>
          <a:lstStyle/>
          <a:p>
            <a:pPr marL="514350" indent="-514350">
              <a:buClr>
                <a:srgbClr val="FFC000"/>
              </a:buClr>
              <a:buFont typeface="+mj-lt"/>
              <a:buAutoNum type="arabicPeriod"/>
            </a:pPr>
            <a:r>
              <a:rPr lang="en-US" dirty="0"/>
              <a:t>Construct new road and bridge</a:t>
            </a:r>
          </a:p>
          <a:p>
            <a:pPr marL="514350" indent="-514350">
              <a:buClr>
                <a:srgbClr val="FFC000"/>
              </a:buClr>
              <a:buFont typeface="+mj-lt"/>
              <a:buAutoNum type="arabicPeriod"/>
            </a:pPr>
            <a:r>
              <a:rPr lang="en-US" dirty="0"/>
              <a:t>Transition traffic from old road to new road during night work</a:t>
            </a:r>
          </a:p>
          <a:p>
            <a:pPr marL="514350" indent="-514350">
              <a:buClr>
                <a:srgbClr val="FFC000"/>
              </a:buClr>
              <a:buFont typeface="+mj-lt"/>
              <a:buAutoNum type="arabicPeriod"/>
            </a:pPr>
            <a:r>
              <a:rPr lang="en-US" dirty="0"/>
              <a:t>Decommission old road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751533-C078-7F0C-18F1-A8DA75FEE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9251"/>
            <a:ext cx="12192000" cy="3214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F499DA-7A34-F587-D995-919F13374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512" y="1283452"/>
            <a:ext cx="12234512" cy="328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001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47B86A-8937-5E1C-1725-0F29D47CF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are we doing it?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9524B41B-E12F-0373-9DBF-5A7FA0346E18}"/>
              </a:ext>
            </a:extLst>
          </p:cNvPr>
          <p:cNvSpPr txBox="1">
            <a:spLocks/>
          </p:cNvSpPr>
          <p:nvPr/>
        </p:nvSpPr>
        <p:spPr>
          <a:xfrm>
            <a:off x="461910" y="5922848"/>
            <a:ext cx="11189616" cy="6570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i="1" dirty="0"/>
              <a:t>Dates are subject to change.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F463FE-8C6D-8DD3-F1A8-32CD5140DC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0"/>
          <a:stretch/>
        </p:blipFill>
        <p:spPr>
          <a:xfrm>
            <a:off x="113119" y="1552206"/>
            <a:ext cx="11979797" cy="401908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3733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70F36A-1EC3-1074-08E2-D401C63E7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16616FB-8D45-79B6-BDD5-CC5E96351D86}"/>
              </a:ext>
            </a:extLst>
          </p:cNvPr>
          <p:cNvSpPr/>
          <p:nvPr/>
        </p:nvSpPr>
        <p:spPr>
          <a:xfrm>
            <a:off x="232260" y="1300899"/>
            <a:ext cx="3139126" cy="4760536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E5081A-C0E7-BB44-D69F-0FD65E8B3551}"/>
              </a:ext>
            </a:extLst>
          </p:cNvPr>
          <p:cNvSpPr/>
          <p:nvPr/>
        </p:nvSpPr>
        <p:spPr>
          <a:xfrm>
            <a:off x="3667404" y="1300899"/>
            <a:ext cx="3636441" cy="4760536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902625-A411-33CF-3B9E-024B9A9B65BC}"/>
              </a:ext>
            </a:extLst>
          </p:cNvPr>
          <p:cNvSpPr/>
          <p:nvPr/>
        </p:nvSpPr>
        <p:spPr>
          <a:xfrm>
            <a:off x="7580189" y="1300899"/>
            <a:ext cx="4277864" cy="4760536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6C76BFC-8ECE-9E41-ECC2-918A9EB5C12D}"/>
              </a:ext>
            </a:extLst>
          </p:cNvPr>
          <p:cNvSpPr/>
          <p:nvPr/>
        </p:nvSpPr>
        <p:spPr>
          <a:xfrm>
            <a:off x="1354048" y="1696825"/>
            <a:ext cx="952107" cy="952107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C1B659-DB3E-4BBC-F34D-2AD6E6521667}"/>
              </a:ext>
            </a:extLst>
          </p:cNvPr>
          <p:cNvSpPr txBox="1"/>
          <p:nvPr/>
        </p:nvSpPr>
        <p:spPr>
          <a:xfrm>
            <a:off x="3889161" y="5095436"/>
            <a:ext cx="3240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linktr.ee/</a:t>
            </a:r>
            <a:r>
              <a:rPr lang="en-US" sz="2400" b="1" dirty="0" err="1"/>
              <a:t>sewardmp14</a:t>
            </a:r>
            <a:endParaRPr lang="en-US" sz="2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E53B50-82B6-3458-F010-46D7568384EA}"/>
              </a:ext>
            </a:extLst>
          </p:cNvPr>
          <p:cNvSpPr txBox="1"/>
          <p:nvPr/>
        </p:nvSpPr>
        <p:spPr>
          <a:xfrm>
            <a:off x="8055557" y="5052020"/>
            <a:ext cx="3510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info@sewardmp14.com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5D4E729-6904-CE95-499F-79D854F1411E}"/>
              </a:ext>
            </a:extLst>
          </p:cNvPr>
          <p:cNvGrpSpPr/>
          <p:nvPr/>
        </p:nvGrpSpPr>
        <p:grpSpPr>
          <a:xfrm>
            <a:off x="9010817" y="3150910"/>
            <a:ext cx="952107" cy="952107"/>
            <a:chOff x="9278134" y="1696825"/>
            <a:chExt cx="952107" cy="952107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624F72F-8863-720D-B5DD-BBA88CBCAE0A}"/>
                </a:ext>
              </a:extLst>
            </p:cNvPr>
            <p:cNvSpPr/>
            <p:nvPr/>
          </p:nvSpPr>
          <p:spPr>
            <a:xfrm>
              <a:off x="9278134" y="1696825"/>
              <a:ext cx="952107" cy="952107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F39ED17-A1D0-E29B-FF25-EE5DCFD8E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4392" y="1907123"/>
              <a:ext cx="528288" cy="528288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4D47455D-8581-CE35-88FB-7FA999D9E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010" y="2896875"/>
            <a:ext cx="2054356" cy="2054356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6A3AB7E6-A1D8-90F6-D539-27C884505536}"/>
              </a:ext>
            </a:extLst>
          </p:cNvPr>
          <p:cNvGrpSpPr/>
          <p:nvPr/>
        </p:nvGrpSpPr>
        <p:grpSpPr>
          <a:xfrm>
            <a:off x="5033135" y="1696825"/>
            <a:ext cx="952107" cy="952107"/>
            <a:chOff x="5436124" y="1696825"/>
            <a:chExt cx="952107" cy="95210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B52B69F-7B7A-4334-ADF7-E42577CAD811}"/>
                </a:ext>
              </a:extLst>
            </p:cNvPr>
            <p:cNvSpPr/>
            <p:nvPr/>
          </p:nvSpPr>
          <p:spPr>
            <a:xfrm>
              <a:off x="5436124" y="1696825"/>
              <a:ext cx="952107" cy="952107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F4E3CD3-5310-89B0-A585-130F0A3CF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2175" y="1838268"/>
              <a:ext cx="620003" cy="620003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BA50DEC5-5FA6-DE1D-2F07-3033AF88E6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" r="31"/>
          <a:stretch/>
        </p:blipFill>
        <p:spPr>
          <a:xfrm>
            <a:off x="8718820" y="2896875"/>
            <a:ext cx="2053086" cy="2054356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116825EB-52BF-D440-3411-BFAC1B0BA009}"/>
              </a:ext>
            </a:extLst>
          </p:cNvPr>
          <p:cNvSpPr/>
          <p:nvPr/>
        </p:nvSpPr>
        <p:spPr>
          <a:xfrm>
            <a:off x="9334695" y="1696825"/>
            <a:ext cx="952107" cy="952107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FE5E4A2-1293-066F-7A37-600C80BCF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987" y="1819576"/>
            <a:ext cx="633521" cy="633521"/>
          </a:xfrm>
          <a:prstGeom prst="rect">
            <a:avLst/>
          </a:prstGeom>
        </p:spPr>
      </p:pic>
      <p:pic>
        <p:nvPicPr>
          <p:cNvPr id="33" name="Graphic 32" descr="Telephone with solid fill">
            <a:extLst>
              <a:ext uri="{FF2B5EF4-FFF2-40B4-BE49-F238E27FC236}">
                <a16:creationId xmlns:a16="http://schemas.microsoft.com/office/drawing/2014/main" id="{CC24EADE-660E-31F0-578D-01BF29032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80451" y="1715678"/>
            <a:ext cx="914400" cy="9144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4A555CC-A82E-85B8-BE0D-BDE18FF6908A}"/>
              </a:ext>
            </a:extLst>
          </p:cNvPr>
          <p:cNvSpPr txBox="1"/>
          <p:nvPr/>
        </p:nvSpPr>
        <p:spPr>
          <a:xfrm>
            <a:off x="638175" y="3150910"/>
            <a:ext cx="24039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buNone/>
            </a:pP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Rori Van Nortwick, P.E.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DOT&amp;PF Project Manager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(907) 269-0587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fontAlgn="base">
              <a:buNone/>
            </a:pPr>
            <a:r>
              <a:rPr 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Pearl-Grace Pantaleone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Public Involvement Lead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HDR, Inc.</a:t>
            </a:r>
            <a:b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(907) 519-2988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701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eward MP 14">
      <a:dk1>
        <a:sysClr val="windowText" lastClr="000000"/>
      </a:dk1>
      <a:lt1>
        <a:srgbClr val="E8E8E8"/>
      </a:lt1>
      <a:dk2>
        <a:srgbClr val="3A3A3A"/>
      </a:dk2>
      <a:lt2>
        <a:srgbClr val="FAEDBC"/>
      </a:lt2>
      <a:accent1>
        <a:srgbClr val="EFC21B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ptos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B6D766FC7C8744A831177967DA997F" ma:contentTypeVersion="13" ma:contentTypeDescription="Create a new document." ma:contentTypeScope="" ma:versionID="26804b88efc623b3a3e4b2a6c42a78a6">
  <xsd:schema xmlns:xsd="http://www.w3.org/2001/XMLSchema" xmlns:xs="http://www.w3.org/2001/XMLSchema" xmlns:p="http://schemas.microsoft.com/office/2006/metadata/properties" xmlns:ns2="105c14f8-ffb9-40c0-8065-5cee63afc545" xmlns:ns3="6bacb3e3-ea1b-469d-8c7d-548d50ee11b7" targetNamespace="http://schemas.microsoft.com/office/2006/metadata/properties" ma:root="true" ma:fieldsID="478998fd0a9da00abd67864f6d9c7311" ns2:_="" ns3:_="">
    <xsd:import namespace="105c14f8-ffb9-40c0-8065-5cee63afc545"/>
    <xsd:import namespace="6bacb3e3-ea1b-469d-8c7d-548d50ee11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Statu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c14f8-ffb9-40c0-8065-5cee63afc5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8099e0b-e00c-469a-8e3e-581119cc87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Status" ma:index="19" nillable="true" ma:displayName="Status" ma:description="Type status here for deliverables" ma:format="Dropdown" ma:internalName="Status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acb3e3-ea1b-469d-8c7d-548d50ee11b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49783cd-40b5-4760-88be-c5e9e7642659}" ma:internalName="TaxCatchAll" ma:showField="CatchAllData" ma:web="6bacb3e3-ea1b-469d-8c7d-548d50ee11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5c14f8-ffb9-40c0-8065-5cee63afc545">
      <Terms xmlns="http://schemas.microsoft.com/office/infopath/2007/PartnerControls"/>
    </lcf76f155ced4ddcb4097134ff3c332f>
    <Status xmlns="105c14f8-ffb9-40c0-8065-5cee63afc545" xsi:nil="true"/>
    <TaxCatchAll xmlns="6bacb3e3-ea1b-469d-8c7d-548d50ee11b7" xsi:nil="true"/>
  </documentManagement>
</p:properties>
</file>

<file path=customXml/itemProps1.xml><?xml version="1.0" encoding="utf-8"?>
<ds:datastoreItem xmlns:ds="http://schemas.openxmlformats.org/officeDocument/2006/customXml" ds:itemID="{EC58C3DA-0D2A-4854-992A-2445C98807C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97F966-986D-4338-B502-3157B4ED8D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5c14f8-ffb9-40c0-8065-5cee63afc545"/>
    <ds:schemaRef ds:uri="6bacb3e3-ea1b-469d-8c7d-548d50ee11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67A231-829A-486F-A8D3-46808D2C7C98}">
  <ds:schemaRefs>
    <ds:schemaRef ds:uri="http://schemas.microsoft.com/office/2006/metadata/properties"/>
    <ds:schemaRef ds:uri="http://schemas.microsoft.com/office/infopath/2007/PartnerControls"/>
    <ds:schemaRef ds:uri="105c14f8-ffb9-40c0-8065-5cee63afc545"/>
    <ds:schemaRef ds:uri="6bacb3e3-ea1b-469d-8c7d-548d50ee11b7"/>
  </ds:schemaRefs>
</ds:datastoreItem>
</file>

<file path=docMetadata/LabelInfo.xml><?xml version="1.0" encoding="utf-8"?>
<clbl:labelList xmlns:clbl="http://schemas.microsoft.com/office/2020/mipLabelMetadata">
  <clbl:label id="{3667e201-cbdc-48b3-9b42-5d2d3f16e2a9}" enabled="0" method="" siteId="{3667e201-cbdc-48b3-9b42-5d2d3f16e2a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307</Words>
  <Application>Microsoft Office PowerPoint</Application>
  <PresentationFormat>Widescreen</PresentationFormat>
  <Paragraphs>91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Aptos Black</vt:lpstr>
      <vt:lpstr>Aptos Bold</vt:lpstr>
      <vt:lpstr>Aptos Display</vt:lpstr>
      <vt:lpstr>Arial</vt:lpstr>
      <vt:lpstr>Open Sans</vt:lpstr>
      <vt:lpstr>Office Theme</vt:lpstr>
      <vt:lpstr>Custom Design</vt:lpstr>
      <vt:lpstr>Seward MP 14 Railroad Crossing</vt:lpstr>
      <vt:lpstr>Meet the Project Team</vt:lpstr>
      <vt:lpstr>Agenda</vt:lpstr>
      <vt:lpstr>Project Overview: Area Map</vt:lpstr>
      <vt:lpstr>Project Overview: History</vt:lpstr>
      <vt:lpstr>Damaged Tracks</vt:lpstr>
      <vt:lpstr>Why This Project?</vt:lpstr>
      <vt:lpstr>What are we doing?</vt:lpstr>
      <vt:lpstr>How are we doing it?</vt:lpstr>
      <vt:lpstr>When are we doing it?</vt:lpstr>
      <vt:lpstr>Contact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Hudson, Summer</dc:creator>
  <cp:lastModifiedBy>Pantaleone, Pearl-Grace</cp:lastModifiedBy>
  <cp:revision>10</cp:revision>
  <dcterms:created xsi:type="dcterms:W3CDTF">2025-04-22T20:32:24Z</dcterms:created>
  <dcterms:modified xsi:type="dcterms:W3CDTF">2025-05-29T01:14:51Z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0x010100F4B6D766FC7C8744A831177967DA997F</vt:lpwstr>
  </property>
  <property fmtid="{D5CDD505-2E9C-101B-9397-08002B2CF9AE}" pid="3" name="MediaServiceImageTags">
    <vt:lpwstr/>
  </property>
</Properties>
</file>